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</p:sldIdLst>
  <p:sldSz cy="5143500" cx="9144000"/>
  <p:notesSz cx="6858000" cy="9144000"/>
  <p:embeddedFontLst>
    <p:embeddedFont>
      <p:font typeface="Changa SemiBold"/>
      <p:regular r:id="rId18"/>
      <p:bold r:id="rId19"/>
    </p:embeddedFont>
    <p:embeddedFont>
      <p:font typeface="Changa"/>
      <p:regular r:id="rId20"/>
      <p:bold r:id="rId21"/>
    </p:embeddedFont>
    <p:embeddedFont>
      <p:font typeface="Changa Medium"/>
      <p:regular r:id="rId22"/>
      <p:bold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GoogleSlidesCustomDataVersion2">
      <go:slidesCustomData xmlns:go="http://customooxmlschemas.google.com/" r:id="rId24" roundtripDataSignature="AMtx7mjxUfYA4ub6xgUKyb5x/+iOrzW/z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5BDDD84-BA28-44BB-9C06-A1F2EC165F65}">
  <a:tblStyle styleId="{95BDDD84-BA28-44BB-9C06-A1F2EC165F6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Changa-regular.fntdata"/><Relationship Id="rId11" Type="http://schemas.openxmlformats.org/officeDocument/2006/relationships/slide" Target="slides/slide5.xml"/><Relationship Id="rId22" Type="http://schemas.openxmlformats.org/officeDocument/2006/relationships/font" Target="fonts/ChangaMedium-regular.fntdata"/><Relationship Id="rId10" Type="http://schemas.openxmlformats.org/officeDocument/2006/relationships/slide" Target="slides/slide4.xml"/><Relationship Id="rId21" Type="http://schemas.openxmlformats.org/officeDocument/2006/relationships/font" Target="fonts/Changa-bold.fntdata"/><Relationship Id="rId13" Type="http://schemas.openxmlformats.org/officeDocument/2006/relationships/slide" Target="slides/slide7.xml"/><Relationship Id="rId24" Type="http://customschemas.google.com/relationships/presentationmetadata" Target="metadata"/><Relationship Id="rId12" Type="http://schemas.openxmlformats.org/officeDocument/2006/relationships/slide" Target="slides/slide6.xml"/><Relationship Id="rId23" Type="http://schemas.openxmlformats.org/officeDocument/2006/relationships/font" Target="fonts/ChangaMedium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1.xml"/><Relationship Id="rId19" Type="http://schemas.openxmlformats.org/officeDocument/2006/relationships/font" Target="fonts/ChangaSemiBold-bold.fntdata"/><Relationship Id="rId6" Type="http://schemas.openxmlformats.org/officeDocument/2006/relationships/notesMaster" Target="notesMasters/notesMaster1.xml"/><Relationship Id="rId18" Type="http://schemas.openxmlformats.org/officeDocument/2006/relationships/font" Target="fonts/ChangaSemiBold-regular.fntdata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" name="Google Shape;5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1" name="Google Shape;101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6" name="Google Shape;106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" name="Google Shape;58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" name="Google Shape;64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" name="Google Shape;69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346183e1de6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" name="Google Shape;76;g346183e1de6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2" name="Google Shape;82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42b0ead87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7" name="Google Shape;87;g342b0ead87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46183e1de6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46183e1de6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46183e1de6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346183e1de6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1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2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" name="Google Shape;15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" name="Google Shape;16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22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2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2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2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2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2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2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2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2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hanga SemiBold"/>
              <a:buNone/>
              <a:defRPr b="0" i="0" sz="2800" u="none" cap="none" strike="noStrike">
                <a:solidFill>
                  <a:schemeClr val="dk1"/>
                </a:solidFill>
                <a:latin typeface="Changa SemiBold"/>
                <a:ea typeface="Changa SemiBold"/>
                <a:cs typeface="Changa SemiBold"/>
                <a:sym typeface="Changa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hanga"/>
              <a:buChar char="●"/>
              <a:defRPr b="0" i="0" sz="1800" u="none" cap="none" strike="noStrike">
                <a:solidFill>
                  <a:schemeClr val="dk2"/>
                </a:solidFill>
                <a:latin typeface="Changa"/>
                <a:ea typeface="Changa"/>
                <a:cs typeface="Changa"/>
                <a:sym typeface="Chang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hanga"/>
              <a:buChar char="○"/>
              <a:defRPr b="0" i="0" sz="1400" u="none" cap="none" strike="noStrike">
                <a:solidFill>
                  <a:schemeClr val="dk2"/>
                </a:solidFill>
                <a:latin typeface="Changa"/>
                <a:ea typeface="Changa"/>
                <a:cs typeface="Changa"/>
                <a:sym typeface="Chang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hanga"/>
              <a:buChar char="■"/>
              <a:defRPr b="0" i="0" sz="1400" u="none" cap="none" strike="noStrike">
                <a:solidFill>
                  <a:schemeClr val="dk2"/>
                </a:solidFill>
                <a:latin typeface="Changa"/>
                <a:ea typeface="Changa"/>
                <a:cs typeface="Changa"/>
                <a:sym typeface="Chang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hanga"/>
              <a:buChar char="●"/>
              <a:defRPr b="0" i="0" sz="1400" u="none" cap="none" strike="noStrike">
                <a:solidFill>
                  <a:schemeClr val="dk2"/>
                </a:solidFill>
                <a:latin typeface="Changa"/>
                <a:ea typeface="Changa"/>
                <a:cs typeface="Changa"/>
                <a:sym typeface="Chang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hanga"/>
              <a:buChar char="○"/>
              <a:defRPr b="0" i="0" sz="1400" u="none" cap="none" strike="noStrike">
                <a:solidFill>
                  <a:schemeClr val="dk2"/>
                </a:solidFill>
                <a:latin typeface="Changa"/>
                <a:ea typeface="Changa"/>
                <a:cs typeface="Changa"/>
                <a:sym typeface="Chang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hanga"/>
              <a:buChar char="■"/>
              <a:defRPr b="0" i="0" sz="1400" u="none" cap="none" strike="noStrike">
                <a:solidFill>
                  <a:schemeClr val="dk2"/>
                </a:solidFill>
                <a:latin typeface="Changa"/>
                <a:ea typeface="Changa"/>
                <a:cs typeface="Changa"/>
                <a:sym typeface="Chang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hanga"/>
              <a:buChar char="●"/>
              <a:defRPr b="0" i="0" sz="1400" u="none" cap="none" strike="noStrike">
                <a:solidFill>
                  <a:schemeClr val="dk2"/>
                </a:solidFill>
                <a:latin typeface="Changa"/>
                <a:ea typeface="Changa"/>
                <a:cs typeface="Changa"/>
                <a:sym typeface="Chang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hanga"/>
              <a:buChar char="○"/>
              <a:defRPr b="0" i="0" sz="1400" u="none" cap="none" strike="noStrike">
                <a:solidFill>
                  <a:schemeClr val="dk2"/>
                </a:solidFill>
                <a:latin typeface="Changa"/>
                <a:ea typeface="Changa"/>
                <a:cs typeface="Changa"/>
                <a:sym typeface="Chang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hanga"/>
              <a:buChar char="■"/>
              <a:defRPr b="0" i="0" sz="1400" u="none" cap="none" strike="noStrike">
                <a:solidFill>
                  <a:schemeClr val="dk2"/>
                </a:solidFill>
                <a:latin typeface="Changa"/>
                <a:ea typeface="Changa"/>
                <a:cs typeface="Changa"/>
                <a:sym typeface="Changa"/>
              </a:defRPr>
            </a:lvl9pPr>
          </a:lstStyle>
          <a:p/>
        </p:txBody>
      </p:sp>
      <p:sp>
        <p:nvSpPr>
          <p:cNvPr id="8" name="Google Shape;8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"/>
          <p:cNvSpPr txBox="1"/>
          <p:nvPr>
            <p:ph type="ctrTitle"/>
          </p:nvPr>
        </p:nvSpPr>
        <p:spPr>
          <a:xfrm>
            <a:off x="1451250" y="1404600"/>
            <a:ext cx="6241500" cy="2334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8300">
                <a:latin typeface="Changa SemiBold"/>
                <a:ea typeface="Changa SemiBold"/>
                <a:cs typeface="Changa SemiBold"/>
                <a:sym typeface="Changa SemiBold"/>
              </a:rPr>
              <a:t>Wanderers of the Rift</a:t>
            </a:r>
            <a:endParaRPr sz="8300">
              <a:latin typeface="Changa SemiBold"/>
              <a:ea typeface="Changa SemiBold"/>
              <a:cs typeface="Changa SemiBold"/>
              <a:sym typeface="Changa SemiBold"/>
            </a:endParaRPr>
          </a:p>
        </p:txBody>
      </p:sp>
      <p:sp>
        <p:nvSpPr>
          <p:cNvPr id="55" name="Google Shape;55;p1"/>
          <p:cNvSpPr txBox="1"/>
          <p:nvPr/>
        </p:nvSpPr>
        <p:spPr>
          <a:xfrm>
            <a:off x="3139800" y="4159376"/>
            <a:ext cx="28644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70000" lnSpcReduction="20000"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b="0" i="0" lang="en" sz="2800" u="none" cap="none" strike="noStrike">
                <a:solidFill>
                  <a:srgbClr val="000000"/>
                </a:solidFill>
                <a:latin typeface="Changa SemiBold"/>
                <a:ea typeface="Changa SemiBold"/>
                <a:cs typeface="Changa SemiBold"/>
                <a:sym typeface="Changa SemiBold"/>
              </a:rPr>
              <a:t>WEEKLY UPDATE</a:t>
            </a:r>
            <a:endParaRPr b="0" i="0" sz="1400" u="none" cap="none" strike="noStrike">
              <a:solidFill>
                <a:srgbClr val="000000"/>
              </a:solidFill>
              <a:latin typeface="Changa SemiBold"/>
              <a:ea typeface="Changa SemiBold"/>
              <a:cs typeface="Changa SemiBold"/>
              <a:sym typeface="Changa SemiBold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b="0" i="0" lang="en" sz="2800" u="none" cap="none" strike="noStrike">
                <a:solidFill>
                  <a:srgbClr val="000000"/>
                </a:solidFill>
                <a:latin typeface="Changa SemiBold"/>
                <a:ea typeface="Changa SemiBold"/>
                <a:cs typeface="Changa SemiBold"/>
                <a:sym typeface="Changa SemiBold"/>
              </a:rPr>
              <a:t>2025/03/2</a:t>
            </a:r>
            <a:r>
              <a:rPr lang="en" sz="2800">
                <a:latin typeface="Changa SemiBold"/>
                <a:ea typeface="Changa SemiBold"/>
                <a:cs typeface="Changa SemiBold"/>
                <a:sym typeface="Changa SemiBold"/>
              </a:rPr>
              <a:t>9</a:t>
            </a:r>
            <a:endParaRPr b="0" i="0" sz="1400" u="none" cap="none" strike="noStrike">
              <a:solidFill>
                <a:srgbClr val="000000"/>
              </a:solidFill>
              <a:latin typeface="Changa SemiBold"/>
              <a:ea typeface="Changa SemiBold"/>
              <a:cs typeface="Changa SemiBold"/>
              <a:sym typeface="Changa Semi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9"/>
          <p:cNvSpPr txBox="1"/>
          <p:nvPr>
            <p:ph idx="4294967295" type="ctrTitle"/>
          </p:nvPr>
        </p:nvSpPr>
        <p:spPr>
          <a:xfrm>
            <a:off x="1435900" y="1397975"/>
            <a:ext cx="6256800" cy="234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hanga SemiBold"/>
              <a:buNone/>
            </a:pPr>
            <a:r>
              <a:rPr b="0" i="0" lang="en" sz="12000" u="none" cap="none" strike="noStrike">
                <a:solidFill>
                  <a:schemeClr val="dk1"/>
                </a:solidFill>
                <a:latin typeface="Changa SemiBold"/>
                <a:ea typeface="Changa SemiBold"/>
                <a:cs typeface="Changa SemiBold"/>
                <a:sym typeface="Changa SemiBold"/>
              </a:rPr>
              <a:t>DEMOS!</a:t>
            </a:r>
            <a:endParaRPr b="0" i="0" sz="12000" u="none" cap="none" strike="noStrike">
              <a:solidFill>
                <a:schemeClr val="dk1"/>
              </a:solidFill>
              <a:latin typeface="Changa SemiBold"/>
              <a:ea typeface="Changa SemiBold"/>
              <a:cs typeface="Changa SemiBold"/>
              <a:sym typeface="Changa SemiBold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7"/>
          <p:cNvSpPr txBox="1"/>
          <p:nvPr/>
        </p:nvSpPr>
        <p:spPr>
          <a:xfrm>
            <a:off x="1456800" y="1283400"/>
            <a:ext cx="6230400" cy="257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600"/>
              <a:buFont typeface="Arial"/>
              <a:buNone/>
            </a:pPr>
            <a:r>
              <a:rPr b="0" i="0" lang="en" sz="12600" u="none" cap="none" strike="noStrike">
                <a:solidFill>
                  <a:srgbClr val="000000"/>
                </a:solidFill>
                <a:latin typeface="Changa SemiBold"/>
                <a:ea typeface="Changa SemiBold"/>
                <a:cs typeface="Changa SemiBold"/>
                <a:sym typeface="Changa SemiBold"/>
              </a:rPr>
              <a:t>Q&amp;A</a:t>
            </a:r>
            <a:endParaRPr b="0" i="0" sz="12800" u="none" cap="none" strike="noStrike">
              <a:solidFill>
                <a:srgbClr val="000000"/>
              </a:solidFill>
              <a:latin typeface="Changa SemiBold"/>
              <a:ea typeface="Changa SemiBold"/>
              <a:cs typeface="Changa SemiBold"/>
              <a:sym typeface="Changa SemiBol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2"/>
          <p:cNvSpPr txBox="1"/>
          <p:nvPr>
            <p:ph type="title"/>
          </p:nvPr>
        </p:nvSpPr>
        <p:spPr>
          <a:xfrm>
            <a:off x="862200" y="445025"/>
            <a:ext cx="7398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020">
                <a:latin typeface="Changa Medium"/>
                <a:ea typeface="Changa Medium"/>
                <a:cs typeface="Changa Medium"/>
                <a:sym typeface="Changa Medium"/>
              </a:rPr>
              <a:t>Agenda</a:t>
            </a:r>
            <a:endParaRPr sz="3020">
              <a:latin typeface="Changa Medium"/>
              <a:ea typeface="Changa Medium"/>
              <a:cs typeface="Changa Medium"/>
              <a:sym typeface="Changa Medium"/>
            </a:endParaRPr>
          </a:p>
        </p:txBody>
      </p:sp>
      <p:sp>
        <p:nvSpPr>
          <p:cNvPr id="61" name="Google Shape;61;p2"/>
          <p:cNvSpPr txBox="1"/>
          <p:nvPr>
            <p:ph idx="1" type="body"/>
          </p:nvPr>
        </p:nvSpPr>
        <p:spPr>
          <a:xfrm>
            <a:off x="862200" y="1063200"/>
            <a:ext cx="7398600" cy="394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8397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16"/>
              <a:buFont typeface="Changa"/>
              <a:buChar char="❏"/>
            </a:pPr>
            <a:r>
              <a:rPr lang="en" sz="2516">
                <a:solidFill>
                  <a:srgbClr val="000000"/>
                </a:solidFill>
              </a:rPr>
              <a:t>Kudos &amp; Recognition</a:t>
            </a:r>
            <a:endParaRPr sz="2516">
              <a:solidFill>
                <a:srgbClr val="000000"/>
              </a:solidFill>
            </a:endParaRPr>
          </a:p>
          <a:p>
            <a:pPr indent="-388397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16"/>
              <a:buFont typeface="Changa"/>
              <a:buChar char="❏"/>
            </a:pPr>
            <a:r>
              <a:rPr lang="en" sz="2516">
                <a:solidFill>
                  <a:srgbClr val="000000"/>
                </a:solidFill>
              </a:rPr>
              <a:t>Values Next Steps</a:t>
            </a:r>
            <a:endParaRPr sz="2516">
              <a:solidFill>
                <a:srgbClr val="000000"/>
              </a:solidFill>
              <a:latin typeface="Changa"/>
              <a:ea typeface="Changa"/>
              <a:cs typeface="Changa"/>
              <a:sym typeface="Changa"/>
            </a:endParaRPr>
          </a:p>
          <a:p>
            <a:pPr indent="-388397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16"/>
              <a:buChar char="❏"/>
            </a:pPr>
            <a:r>
              <a:rPr lang="en" sz="2516">
                <a:solidFill>
                  <a:srgbClr val="000000"/>
                </a:solidFill>
              </a:rPr>
              <a:t>Polls</a:t>
            </a:r>
            <a:endParaRPr sz="2516">
              <a:solidFill>
                <a:srgbClr val="000000"/>
              </a:solidFill>
            </a:endParaRPr>
          </a:p>
          <a:p>
            <a:pPr indent="-388396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16"/>
              <a:buChar char="❏"/>
            </a:pPr>
            <a:r>
              <a:rPr lang="en" sz="2516">
                <a:solidFill>
                  <a:srgbClr val="000000"/>
                </a:solidFill>
              </a:rPr>
              <a:t>MVP Updates</a:t>
            </a:r>
            <a:endParaRPr sz="2516">
              <a:solidFill>
                <a:srgbClr val="000000"/>
              </a:solidFill>
            </a:endParaRPr>
          </a:p>
          <a:p>
            <a:pPr indent="-388366" lvl="1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16"/>
              <a:buChar char="○"/>
            </a:pPr>
            <a:r>
              <a:rPr lang="en" sz="2516">
                <a:solidFill>
                  <a:srgbClr val="000000"/>
                </a:solidFill>
              </a:rPr>
              <a:t>Assembly</a:t>
            </a:r>
            <a:endParaRPr sz="2516">
              <a:solidFill>
                <a:srgbClr val="000000"/>
              </a:solidFill>
            </a:endParaRPr>
          </a:p>
          <a:p>
            <a:pPr indent="-388366" lvl="1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16"/>
              <a:buChar char="○"/>
            </a:pPr>
            <a:r>
              <a:rPr lang="en" sz="2516">
                <a:solidFill>
                  <a:srgbClr val="000000"/>
                </a:solidFill>
              </a:rPr>
              <a:t>Build</a:t>
            </a:r>
            <a:endParaRPr sz="2516">
              <a:solidFill>
                <a:srgbClr val="000000"/>
              </a:solidFill>
            </a:endParaRPr>
          </a:p>
          <a:p>
            <a:pPr indent="-388366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16"/>
              <a:buChar char="❏"/>
            </a:pPr>
            <a:r>
              <a:rPr lang="en" sz="2516">
                <a:solidFill>
                  <a:srgbClr val="000000"/>
                </a:solidFill>
              </a:rPr>
              <a:t>Demos</a:t>
            </a:r>
            <a:endParaRPr sz="2516">
              <a:solidFill>
                <a:srgbClr val="000000"/>
              </a:solidFill>
            </a:endParaRPr>
          </a:p>
          <a:p>
            <a:pPr indent="-388397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16"/>
              <a:buFont typeface="Changa"/>
              <a:buChar char="❏"/>
            </a:pPr>
            <a:r>
              <a:rPr lang="en" sz="2516">
                <a:solidFill>
                  <a:srgbClr val="000000"/>
                </a:solidFill>
                <a:latin typeface="Changa"/>
                <a:ea typeface="Changa"/>
                <a:cs typeface="Changa"/>
                <a:sym typeface="Changa"/>
              </a:rPr>
              <a:t>Q&amp;A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"/>
          <p:cNvSpPr txBox="1"/>
          <p:nvPr/>
        </p:nvSpPr>
        <p:spPr>
          <a:xfrm>
            <a:off x="1456800" y="1283400"/>
            <a:ext cx="6230400" cy="25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800"/>
              <a:buFont typeface="Arial"/>
              <a:buNone/>
            </a:pPr>
            <a:r>
              <a:rPr b="0" i="0" lang="en" sz="8800" u="none" cap="none" strike="noStrike">
                <a:solidFill>
                  <a:srgbClr val="000000"/>
                </a:solidFill>
                <a:latin typeface="Changa SemiBold"/>
                <a:ea typeface="Changa SemiBold"/>
                <a:cs typeface="Changa SemiBold"/>
                <a:sym typeface="Changa SemiBold"/>
              </a:rPr>
              <a:t>Kudos &amp;</a:t>
            </a:r>
            <a:endParaRPr b="0" i="0" sz="8800" u="none" cap="none" strike="noStrike">
              <a:solidFill>
                <a:srgbClr val="000000"/>
              </a:solidFill>
              <a:latin typeface="Changa SemiBold"/>
              <a:ea typeface="Changa SemiBold"/>
              <a:cs typeface="Changa SemiBold"/>
              <a:sym typeface="Changa SemiBold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800"/>
              <a:buFont typeface="Arial"/>
              <a:buNone/>
            </a:pPr>
            <a:r>
              <a:rPr b="0" i="0" lang="en" sz="8800" u="none" cap="none" strike="noStrike">
                <a:solidFill>
                  <a:srgbClr val="000000"/>
                </a:solidFill>
                <a:latin typeface="Changa SemiBold"/>
                <a:ea typeface="Changa SemiBold"/>
                <a:cs typeface="Changa SemiBold"/>
                <a:sym typeface="Changa SemiBold"/>
              </a:rPr>
              <a:t>Recognition</a:t>
            </a:r>
            <a:endParaRPr b="0" i="0" sz="8800" u="none" cap="none" strike="noStrike">
              <a:solidFill>
                <a:srgbClr val="000000"/>
              </a:solidFill>
              <a:latin typeface="Changa SemiBold"/>
              <a:ea typeface="Changa SemiBold"/>
              <a:cs typeface="Changa SemiBold"/>
              <a:sym typeface="Changa SemiBo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4"/>
          <p:cNvSpPr txBox="1"/>
          <p:nvPr>
            <p:ph type="title"/>
          </p:nvPr>
        </p:nvSpPr>
        <p:spPr>
          <a:xfrm>
            <a:off x="84200" y="356000"/>
            <a:ext cx="3747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020"/>
              <a:t>Values Next Steps</a:t>
            </a:r>
            <a:endParaRPr sz="3020">
              <a:latin typeface="Changa SemiBold"/>
              <a:ea typeface="Changa SemiBold"/>
              <a:cs typeface="Changa SemiBold"/>
              <a:sym typeface="Changa SemiBold"/>
            </a:endParaRPr>
          </a:p>
        </p:txBody>
      </p:sp>
      <p:sp>
        <p:nvSpPr>
          <p:cNvPr id="72" name="Google Shape;72;p4"/>
          <p:cNvSpPr txBox="1"/>
          <p:nvPr>
            <p:ph idx="1" type="body"/>
          </p:nvPr>
        </p:nvSpPr>
        <p:spPr>
          <a:xfrm>
            <a:off x="84200" y="1279275"/>
            <a:ext cx="3458700" cy="35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❏"/>
            </a:pPr>
            <a:r>
              <a:rPr lang="en" sz="2000">
                <a:solidFill>
                  <a:schemeClr val="dk1"/>
                </a:solidFill>
              </a:rPr>
              <a:t>All values listed here will be published to CoC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❏"/>
            </a:pPr>
            <a:r>
              <a:rPr lang="en" sz="2000">
                <a:solidFill>
                  <a:schemeClr val="dk1"/>
                </a:solidFill>
              </a:rPr>
              <a:t>Monetary involvement discussion will conclude in 3 days (EOD Tuesday)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❏"/>
            </a:pPr>
            <a:r>
              <a:rPr lang="en" sz="2000">
                <a:solidFill>
                  <a:schemeClr val="dk1"/>
                </a:solidFill>
              </a:rPr>
              <a:t>Polling options will then be agreed upon and poll started</a:t>
            </a:r>
            <a:endParaRPr sz="2000">
              <a:solidFill>
                <a:schemeClr val="dk1"/>
              </a:solidFill>
            </a:endParaRPr>
          </a:p>
        </p:txBody>
      </p:sp>
      <p:graphicFrame>
        <p:nvGraphicFramePr>
          <p:cNvPr id="73" name="Google Shape;73;p4"/>
          <p:cNvGraphicFramePr/>
          <p:nvPr/>
        </p:nvGraphicFramePr>
        <p:xfrm>
          <a:off x="3870450" y="501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{95BDDD84-BA28-44BB-9C06-A1F2EC165F65}</a:tableStyleId>
              </a:tblPr>
              <a:tblGrid>
                <a:gridCol w="1249125"/>
                <a:gridCol w="1249125"/>
                <a:gridCol w="1249125"/>
              </a:tblGrid>
              <a:tr h="496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hanga"/>
                          <a:ea typeface="Changa"/>
                          <a:cs typeface="Changa"/>
                          <a:sym typeface="Changa"/>
                        </a:rPr>
                        <a:t>Value</a:t>
                      </a:r>
                      <a:endParaRPr>
                        <a:latin typeface="Changa"/>
                        <a:ea typeface="Changa"/>
                        <a:cs typeface="Changa"/>
                        <a:sym typeface="Changa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hanga"/>
                          <a:ea typeface="Changa"/>
                          <a:cs typeface="Changa"/>
                          <a:sym typeface="Changa"/>
                        </a:rPr>
                        <a:t>Accepted</a:t>
                      </a:r>
                      <a:endParaRPr>
                        <a:latin typeface="Changa"/>
                        <a:ea typeface="Changa"/>
                        <a:cs typeface="Changa"/>
                        <a:sym typeface="Changa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hanga"/>
                          <a:ea typeface="Changa"/>
                          <a:cs typeface="Changa"/>
                          <a:sym typeface="Changa"/>
                        </a:rPr>
                        <a:t>Accepted with changes</a:t>
                      </a:r>
                      <a:endParaRPr>
                        <a:latin typeface="Changa"/>
                        <a:ea typeface="Changa"/>
                        <a:cs typeface="Changa"/>
                        <a:sym typeface="Changa"/>
                      </a:endParaRPr>
                    </a:p>
                  </a:txBody>
                  <a:tcPr marT="91425" marB="91425" marR="91425" marL="91425" anchor="ctr"/>
                </a:tc>
              </a:tr>
              <a:tr h="496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hanga"/>
                          <a:ea typeface="Changa"/>
                          <a:cs typeface="Changa"/>
                          <a:sym typeface="Changa"/>
                        </a:rPr>
                        <a:t>Open Source</a:t>
                      </a:r>
                      <a:endParaRPr sz="1200">
                        <a:latin typeface="Changa"/>
                        <a:ea typeface="Changa"/>
                        <a:cs typeface="Changa"/>
                        <a:sym typeface="Changa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hanga"/>
                          <a:ea typeface="Changa"/>
                          <a:cs typeface="Changa"/>
                          <a:sym typeface="Changa"/>
                        </a:rPr>
                        <a:t>100%</a:t>
                      </a:r>
                      <a:endParaRPr>
                        <a:latin typeface="Changa"/>
                        <a:ea typeface="Changa"/>
                        <a:cs typeface="Changa"/>
                        <a:sym typeface="Changa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Changa"/>
                        <a:ea typeface="Changa"/>
                        <a:cs typeface="Changa"/>
                        <a:sym typeface="Changa"/>
                      </a:endParaRPr>
                    </a:p>
                  </a:txBody>
                  <a:tcPr marT="91425" marB="91425" marR="91425" marL="91425" anchor="ctr"/>
                </a:tc>
              </a:tr>
              <a:tr h="5164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hanga"/>
                          <a:ea typeface="Changa"/>
                          <a:cs typeface="Changa"/>
                          <a:sym typeface="Changa"/>
                        </a:rPr>
                        <a:t>Anyone can contribute</a:t>
                      </a:r>
                      <a:endParaRPr sz="1200">
                        <a:latin typeface="Changa"/>
                        <a:ea typeface="Changa"/>
                        <a:cs typeface="Changa"/>
                        <a:sym typeface="Changa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hanga"/>
                          <a:ea typeface="Changa"/>
                          <a:cs typeface="Changa"/>
                          <a:sym typeface="Changa"/>
                        </a:rPr>
                        <a:t>80%</a:t>
                      </a:r>
                      <a:endParaRPr>
                        <a:latin typeface="Changa"/>
                        <a:ea typeface="Changa"/>
                        <a:cs typeface="Changa"/>
                        <a:sym typeface="Changa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hanga"/>
                          <a:ea typeface="Changa"/>
                          <a:cs typeface="Changa"/>
                          <a:sym typeface="Changa"/>
                        </a:rPr>
                        <a:t>20%</a:t>
                      </a:r>
                      <a:endParaRPr>
                        <a:latin typeface="Changa"/>
                        <a:ea typeface="Changa"/>
                        <a:cs typeface="Changa"/>
                        <a:sym typeface="Changa"/>
                      </a:endParaRPr>
                    </a:p>
                  </a:txBody>
                  <a:tcPr marT="91425" marB="91425" marR="91425" marL="91425" anchor="ctr"/>
                </a:tc>
              </a:tr>
              <a:tr h="496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hanga"/>
                          <a:ea typeface="Changa"/>
                          <a:cs typeface="Changa"/>
                          <a:sym typeface="Changa"/>
                        </a:rPr>
                        <a:t>Polling Decisions and priority</a:t>
                      </a:r>
                      <a:endParaRPr sz="1200">
                        <a:latin typeface="Changa"/>
                        <a:ea typeface="Changa"/>
                        <a:cs typeface="Changa"/>
                        <a:sym typeface="Changa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hanga"/>
                          <a:ea typeface="Changa"/>
                          <a:cs typeface="Changa"/>
                          <a:sym typeface="Changa"/>
                        </a:rPr>
                        <a:t>85%</a:t>
                      </a:r>
                      <a:endParaRPr>
                        <a:latin typeface="Changa"/>
                        <a:ea typeface="Changa"/>
                        <a:cs typeface="Changa"/>
                        <a:sym typeface="Changa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hanga"/>
                          <a:ea typeface="Changa"/>
                          <a:cs typeface="Changa"/>
                          <a:sym typeface="Changa"/>
                        </a:rPr>
                        <a:t>15%</a:t>
                      </a:r>
                      <a:endParaRPr>
                        <a:latin typeface="Changa"/>
                        <a:ea typeface="Changa"/>
                        <a:cs typeface="Changa"/>
                        <a:sym typeface="Changa"/>
                      </a:endParaRPr>
                    </a:p>
                  </a:txBody>
                  <a:tcPr marT="91425" marB="91425" marR="91425" marL="91425" anchor="ctr"/>
                </a:tc>
              </a:tr>
              <a:tr h="496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hanga"/>
                          <a:ea typeface="Changa"/>
                          <a:cs typeface="Changa"/>
                          <a:sym typeface="Changa"/>
                        </a:rPr>
                        <a:t>Distributed Leadership</a:t>
                      </a:r>
                      <a:endParaRPr sz="1200">
                        <a:latin typeface="Changa"/>
                        <a:ea typeface="Changa"/>
                        <a:cs typeface="Changa"/>
                        <a:sym typeface="Changa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hanga"/>
                          <a:ea typeface="Changa"/>
                          <a:cs typeface="Changa"/>
                          <a:sym typeface="Changa"/>
                        </a:rPr>
                        <a:t>96%</a:t>
                      </a:r>
                      <a:endParaRPr>
                        <a:latin typeface="Changa"/>
                        <a:ea typeface="Changa"/>
                        <a:cs typeface="Changa"/>
                        <a:sym typeface="Changa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hanga"/>
                          <a:ea typeface="Changa"/>
                          <a:cs typeface="Changa"/>
                          <a:sym typeface="Changa"/>
                        </a:rPr>
                        <a:t>4%</a:t>
                      </a:r>
                      <a:endParaRPr>
                        <a:latin typeface="Changa"/>
                        <a:ea typeface="Changa"/>
                        <a:cs typeface="Changa"/>
                        <a:sym typeface="Changa"/>
                      </a:endParaRPr>
                    </a:p>
                  </a:txBody>
                  <a:tcPr marT="91425" marB="91425" marR="91425" marL="91425" anchor="ctr"/>
                </a:tc>
              </a:tr>
              <a:tr h="496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hanga"/>
                          <a:ea typeface="Changa"/>
                          <a:cs typeface="Changa"/>
                          <a:sym typeface="Changa"/>
                        </a:rPr>
                        <a:t>Play Your Way</a:t>
                      </a:r>
                      <a:endParaRPr sz="1200">
                        <a:latin typeface="Changa"/>
                        <a:ea typeface="Changa"/>
                        <a:cs typeface="Changa"/>
                        <a:sym typeface="Changa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hanga"/>
                          <a:ea typeface="Changa"/>
                          <a:cs typeface="Changa"/>
                          <a:sym typeface="Changa"/>
                        </a:rPr>
                        <a:t>93%</a:t>
                      </a:r>
                      <a:endParaRPr>
                        <a:latin typeface="Changa"/>
                        <a:ea typeface="Changa"/>
                        <a:cs typeface="Changa"/>
                        <a:sym typeface="Changa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hanga"/>
                          <a:ea typeface="Changa"/>
                          <a:cs typeface="Changa"/>
                          <a:sym typeface="Changa"/>
                        </a:rPr>
                        <a:t>7%</a:t>
                      </a:r>
                      <a:endParaRPr>
                        <a:latin typeface="Changa"/>
                        <a:ea typeface="Changa"/>
                        <a:cs typeface="Changa"/>
                        <a:sym typeface="Changa"/>
                      </a:endParaRPr>
                    </a:p>
                  </a:txBody>
                  <a:tcPr marT="91425" marB="91425" marR="91425" marL="91425" anchor="ctr"/>
                </a:tc>
              </a:tr>
              <a:tr h="496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hanga"/>
                          <a:ea typeface="Changa"/>
                          <a:cs typeface="Changa"/>
                          <a:sym typeface="Changa"/>
                        </a:rPr>
                        <a:t>Custom Configs</a:t>
                      </a:r>
                      <a:endParaRPr sz="1200">
                        <a:latin typeface="Changa"/>
                        <a:ea typeface="Changa"/>
                        <a:cs typeface="Changa"/>
                        <a:sym typeface="Changa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hanga"/>
                          <a:ea typeface="Changa"/>
                          <a:cs typeface="Changa"/>
                          <a:sym typeface="Changa"/>
                        </a:rPr>
                        <a:t>96%</a:t>
                      </a:r>
                      <a:endParaRPr>
                        <a:latin typeface="Changa"/>
                        <a:ea typeface="Changa"/>
                        <a:cs typeface="Changa"/>
                        <a:sym typeface="Changa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hanga"/>
                          <a:ea typeface="Changa"/>
                          <a:cs typeface="Changa"/>
                          <a:sym typeface="Changa"/>
                        </a:rPr>
                        <a:t>4%</a:t>
                      </a:r>
                      <a:endParaRPr>
                        <a:latin typeface="Changa"/>
                        <a:ea typeface="Changa"/>
                        <a:cs typeface="Changa"/>
                        <a:sym typeface="Changa"/>
                      </a:endParaRPr>
                    </a:p>
                  </a:txBody>
                  <a:tcPr marT="91425" marB="91425" marR="91425" marL="91425" anchor="ctr"/>
                </a:tc>
              </a:tr>
              <a:tr h="496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hanga"/>
                          <a:ea typeface="Changa"/>
                          <a:cs typeface="Changa"/>
                          <a:sym typeface="Changa"/>
                        </a:rPr>
                        <a:t>Open </a:t>
                      </a:r>
                      <a:r>
                        <a:rPr lang="en" sz="1200">
                          <a:latin typeface="Changa"/>
                          <a:ea typeface="Changa"/>
                          <a:cs typeface="Changa"/>
                          <a:sym typeface="Changa"/>
                        </a:rPr>
                        <a:t>Communication</a:t>
                      </a:r>
                      <a:endParaRPr sz="1200">
                        <a:latin typeface="Changa"/>
                        <a:ea typeface="Changa"/>
                        <a:cs typeface="Changa"/>
                        <a:sym typeface="Changa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hanga"/>
                          <a:ea typeface="Changa"/>
                          <a:cs typeface="Changa"/>
                          <a:sym typeface="Changa"/>
                        </a:rPr>
                        <a:t>93%</a:t>
                      </a:r>
                      <a:endParaRPr>
                        <a:latin typeface="Changa"/>
                        <a:ea typeface="Changa"/>
                        <a:cs typeface="Changa"/>
                        <a:sym typeface="Changa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hanga"/>
                          <a:ea typeface="Changa"/>
                          <a:cs typeface="Changa"/>
                          <a:sym typeface="Changa"/>
                        </a:rPr>
                        <a:t>7%</a:t>
                      </a:r>
                      <a:endParaRPr>
                        <a:latin typeface="Changa"/>
                        <a:ea typeface="Changa"/>
                        <a:cs typeface="Changa"/>
                        <a:sym typeface="Changa"/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46183e1de6_1_0"/>
          <p:cNvSpPr txBox="1"/>
          <p:nvPr>
            <p:ph type="title"/>
          </p:nvPr>
        </p:nvSpPr>
        <p:spPr>
          <a:xfrm>
            <a:off x="311700" y="445025"/>
            <a:ext cx="7256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020"/>
              <a:t>Polls</a:t>
            </a:r>
            <a:endParaRPr sz="3020">
              <a:latin typeface="Changa SemiBold"/>
              <a:ea typeface="Changa SemiBold"/>
              <a:cs typeface="Changa SemiBold"/>
              <a:sym typeface="Changa SemiBold"/>
            </a:endParaRPr>
          </a:p>
        </p:txBody>
      </p:sp>
      <p:sp>
        <p:nvSpPr>
          <p:cNvPr id="79" name="Google Shape;79;g346183e1de6_1_0"/>
          <p:cNvSpPr txBox="1"/>
          <p:nvPr>
            <p:ph idx="1" type="body"/>
          </p:nvPr>
        </p:nvSpPr>
        <p:spPr>
          <a:xfrm>
            <a:off x="311700" y="1152475"/>
            <a:ext cx="7256700" cy="38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❏"/>
            </a:pPr>
            <a:r>
              <a:rPr lang="en" sz="2000">
                <a:solidFill>
                  <a:schemeClr val="dk1"/>
                </a:solidFill>
              </a:rPr>
              <a:t>Closed - Pitch to Feature (97% Yes as is)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❏"/>
            </a:pPr>
            <a:r>
              <a:rPr lang="en" sz="2000">
                <a:solidFill>
                  <a:schemeClr val="dk1"/>
                </a:solidFill>
              </a:rPr>
              <a:t>Open</a:t>
            </a:r>
            <a:endParaRPr sz="2000">
              <a:solidFill>
                <a:schemeClr val="dk1"/>
              </a:solidFill>
            </a:endParaRPr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</a:pPr>
            <a:r>
              <a:rPr lang="en" sz="2000">
                <a:solidFill>
                  <a:schemeClr val="dk1"/>
                </a:solidFill>
              </a:rPr>
              <a:t>POI Depth</a:t>
            </a:r>
            <a:endParaRPr sz="2000">
              <a:solidFill>
                <a:schemeClr val="dk1"/>
              </a:solidFill>
            </a:endParaRPr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</a:pPr>
            <a:r>
              <a:rPr lang="en" sz="2000">
                <a:solidFill>
                  <a:schemeClr val="dk1"/>
                </a:solidFill>
              </a:rPr>
              <a:t>Art Specific - Entity Animation - Gecko vs Vanilla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❏"/>
            </a:pPr>
            <a:r>
              <a:rPr lang="en" sz="2000">
                <a:solidFill>
                  <a:schemeClr val="dk1"/>
                </a:solidFill>
              </a:rPr>
              <a:t>Upcoming</a:t>
            </a:r>
            <a:endParaRPr sz="2000">
              <a:solidFill>
                <a:schemeClr val="dk1"/>
              </a:solidFill>
            </a:endParaRPr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</a:pPr>
            <a:r>
              <a:rPr lang="en" sz="2000">
                <a:solidFill>
                  <a:schemeClr val="dk1"/>
                </a:solidFill>
              </a:rPr>
              <a:t>Monetary specifications for CoC</a:t>
            </a:r>
            <a:endParaRPr sz="2000">
              <a:solidFill>
                <a:schemeClr val="dk1"/>
              </a:solidFill>
            </a:endParaRPr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</a:pPr>
            <a:r>
              <a:rPr lang="en" sz="2000">
                <a:solidFill>
                  <a:schemeClr val="dk1"/>
                </a:solidFill>
              </a:rPr>
              <a:t>Theme(s)?</a:t>
            </a:r>
            <a:endParaRPr sz="2000">
              <a:solidFill>
                <a:schemeClr val="dk1"/>
              </a:solidFill>
            </a:endParaRPr>
          </a:p>
          <a:p>
            <a:pPr indent="-3556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</a:pPr>
            <a:r>
              <a:rPr lang="en" sz="2000">
                <a:solidFill>
                  <a:schemeClr val="dk1"/>
                </a:solidFill>
              </a:rPr>
              <a:t>Fabric/Cloth/Weaving</a:t>
            </a:r>
            <a:endParaRPr sz="2000">
              <a:solidFill>
                <a:schemeClr val="dk1"/>
              </a:solidFill>
            </a:endParaRPr>
          </a:p>
          <a:p>
            <a:pPr indent="-3556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</a:pPr>
            <a:r>
              <a:rPr lang="en" sz="2000">
                <a:solidFill>
                  <a:schemeClr val="dk1"/>
                </a:solidFill>
              </a:rPr>
              <a:t>No singular unifying theme</a:t>
            </a:r>
            <a:endParaRPr sz="2000">
              <a:solidFill>
                <a:schemeClr val="dk1"/>
              </a:solidFill>
            </a:endParaRPr>
          </a:p>
          <a:p>
            <a:pPr indent="-3556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Texture pack variety </a:t>
            </a:r>
            <a:endParaRPr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6"/>
          <p:cNvSpPr txBox="1"/>
          <p:nvPr/>
        </p:nvSpPr>
        <p:spPr>
          <a:xfrm>
            <a:off x="1456800" y="1283400"/>
            <a:ext cx="6230400" cy="257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85000" lnSpcReduction="20000"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b="0" i="0" lang="en" sz="12600" u="none" cap="none" strike="noStrike">
                <a:solidFill>
                  <a:srgbClr val="000000"/>
                </a:solidFill>
                <a:latin typeface="Changa SemiBold"/>
                <a:ea typeface="Changa SemiBold"/>
                <a:cs typeface="Changa SemiBold"/>
                <a:sym typeface="Changa SemiBold"/>
              </a:rPr>
              <a:t>MVP Updates</a:t>
            </a:r>
            <a:endParaRPr b="0" i="0" sz="12800" u="none" cap="none" strike="noStrike">
              <a:solidFill>
                <a:srgbClr val="000000"/>
              </a:solidFill>
              <a:latin typeface="Changa SemiBold"/>
              <a:ea typeface="Changa SemiBold"/>
              <a:cs typeface="Changa SemiBold"/>
              <a:sym typeface="Changa SemiBo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42b0ead879_0_0"/>
          <p:cNvSpPr txBox="1"/>
          <p:nvPr>
            <p:ph type="title"/>
          </p:nvPr>
        </p:nvSpPr>
        <p:spPr>
          <a:xfrm>
            <a:off x="1534800" y="349500"/>
            <a:ext cx="7297500" cy="6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3000"/>
              <a:t>MVP Assembly </a:t>
            </a:r>
            <a:endParaRPr sz="3000"/>
          </a:p>
        </p:txBody>
      </p:sp>
      <p:sp>
        <p:nvSpPr>
          <p:cNvPr id="90" name="Google Shape;90;g342b0ead879_0_0"/>
          <p:cNvSpPr txBox="1"/>
          <p:nvPr>
            <p:ph idx="1" type="body"/>
          </p:nvPr>
        </p:nvSpPr>
        <p:spPr>
          <a:xfrm>
            <a:off x="1534800" y="1152475"/>
            <a:ext cx="7297500" cy="38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❏"/>
            </a:pPr>
            <a:r>
              <a:rPr lang="en">
                <a:solidFill>
                  <a:schemeClr val="dk1"/>
                </a:solidFill>
              </a:rPr>
              <a:t>Rift Key forging POC finalized by DividesByZero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❏"/>
            </a:pPr>
            <a:r>
              <a:rPr lang="en">
                <a:solidFill>
                  <a:schemeClr val="dk1"/>
                </a:solidFill>
              </a:rPr>
              <a:t>Structure generation performance improvements and finalizations by Patrigan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❏"/>
            </a:pPr>
            <a:r>
              <a:rPr lang="en">
                <a:solidFill>
                  <a:schemeClr val="dk1"/>
                </a:solidFill>
              </a:rPr>
              <a:t>Skybox blocks by Wh4I3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❏"/>
            </a:pPr>
            <a:r>
              <a:rPr lang="en">
                <a:solidFill>
                  <a:schemeClr val="dk1"/>
                </a:solidFill>
              </a:rPr>
              <a:t>Abilities - Massive backend improvements, ability cooldown display, and Dash ability by DividesByZero and Patrigan with the help of Robotmonkey and T2ThatGuy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❏"/>
            </a:pPr>
            <a:r>
              <a:rPr lang="en">
                <a:solidFill>
                  <a:schemeClr val="dk1"/>
                </a:solidFill>
              </a:rPr>
              <a:t>Rune Anvil - Backend updates to increase variety and capabilities by Patrigan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❏"/>
            </a:pPr>
            <a:r>
              <a:rPr lang="en">
                <a:solidFill>
                  <a:schemeClr val="dk1"/>
                </a:solidFill>
              </a:rPr>
              <a:t>Dimension Gen improvements by Mel and Rizek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❏"/>
            </a:pPr>
            <a:r>
              <a:rPr lang="en">
                <a:solidFill>
                  <a:schemeClr val="dk1"/>
                </a:solidFill>
              </a:rPr>
              <a:t>3d Map - connection solver implementation by Anorak (demo video)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❏"/>
            </a:pPr>
            <a:r>
              <a:rPr lang="en">
                <a:solidFill>
                  <a:schemeClr val="dk1"/>
                </a:solidFill>
              </a:rPr>
              <a:t>Spawnpiece command (devtools) by DividesByZero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